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  <p:embeddedFont>
      <p:font typeface="Montserrat"/>
      <p:regular r:id="rId23"/>
    </p:embeddedFont>
    <p:embeddedFont>
      <p:font typeface="Montserrat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426369"/>
            <a:ext cx="7415927" cy="2241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800"/>
              </a:lnSpc>
              <a:buNone/>
            </a:pPr>
            <a:r>
              <a:rPr lang="en-US" sz="70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Sistem və sistem yanaşması</a:t>
            </a:r>
            <a:endParaRPr lang="en-US" sz="7050" dirty="0"/>
          </a:p>
        </p:txBody>
      </p:sp>
      <p:sp>
        <p:nvSpPr>
          <p:cNvPr id="4" name="Text 1"/>
          <p:cNvSpPr/>
          <p:nvPr/>
        </p:nvSpPr>
        <p:spPr>
          <a:xfrm>
            <a:off x="6350437" y="4037886"/>
            <a:ext cx="7415927" cy="2765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Sistem dedikdə müəyyən məqsədə nail olmaq üçün bir-birilə əlaqələndirilmiş müxtəlif elementlərdən ibarət obyekt başa düşülür və həmin obyektə vahid tam kimi baxılır. Sistem yanaşması isə müəyyən hadisə və hadisələrin tədqiqində bu hadisələrin ayrı-ayrılıqda araşdırılması ilə yanaşı, bu hadisələr arasındakı əlaqə və qarşılıqlı əlaqə də nəzərə alınır.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777484"/>
            <a:ext cx="6497003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350"/>
              </a:lnSpc>
              <a:buNone/>
            </a:pPr>
            <a:r>
              <a:rPr lang="en-US" sz="51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Biznes-İnformasiya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864037" y="3206710"/>
            <a:ext cx="3458885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Verilənlər və Məlumatlar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864037" y="3859530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Verilənlər həssas və başa düşülən, qəbul edilən haldır, onların məzmunu qərəzsiz, ədalətli xarakter daşıyır.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206710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Biznes-İnformasiya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5372695" y="3859530"/>
            <a:ext cx="3898821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Biznes-informasiya rəhbərlik tərəfindən qərarların qəbulu üçün potensial faydalı kimi qəbul edilən üsulla emal olunmuş və cəmləşdirilmiş verilənlərdir.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206710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İşgüzar Bilik</a:t>
            </a:r>
            <a:endParaRPr lang="en-US" sz="2550" dirty="0"/>
          </a:p>
        </p:txBody>
      </p:sp>
      <p:sp>
        <p:nvSpPr>
          <p:cNvPr id="8" name="Text 6"/>
          <p:cNvSpPr/>
          <p:nvPr/>
        </p:nvSpPr>
        <p:spPr>
          <a:xfrm>
            <a:off x="9881354" y="3859530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İşgüzar bilik intuisiyaya əsaslanmışdır və informasiyadan konkret fəaliyyətə yönəlməsilə fərqlənir.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5455" y="617220"/>
            <a:ext cx="6169581" cy="738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00"/>
              </a:lnSpc>
              <a:buNone/>
            </a:pPr>
            <a:r>
              <a:rPr lang="en-US" sz="46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Sistemin Xüsusiyyətləri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85455" y="1692116"/>
            <a:ext cx="7573089" cy="1311712"/>
          </a:xfrm>
          <a:prstGeom prst="roundRect">
            <a:avLst>
              <a:gd name="adj" fmla="val 15400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5880" dist="27940" dir="1350000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009888" y="1916549"/>
            <a:ext cx="3560207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Ehtimal və ya Deterministik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09888" y="2420303"/>
            <a:ext cx="7124224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Sistemlər ehtimal və ya deterministik ola bilər.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85455" y="3228261"/>
            <a:ext cx="7573089" cy="1311712"/>
          </a:xfrm>
          <a:prstGeom prst="roundRect">
            <a:avLst>
              <a:gd name="adj" fmla="val 15400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5880" dist="27940" dir="1350000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009888" y="3452693"/>
            <a:ext cx="2953107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Məqsədlər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09888" y="3956447"/>
            <a:ext cx="7124224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Sistemlərin müəyyən məqsədləri olur.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85455" y="4764405"/>
            <a:ext cx="7573089" cy="1311712"/>
          </a:xfrm>
          <a:prstGeom prst="roundRect">
            <a:avLst>
              <a:gd name="adj" fmla="val 15400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5880" dist="27940" dir="1350000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1009888" y="4988838"/>
            <a:ext cx="2953107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Alt sistemlər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009888" y="5492591"/>
            <a:ext cx="7124224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Sistemlər alt sistemlərdən ibarət olur.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85455" y="6300549"/>
            <a:ext cx="7573089" cy="1311712"/>
          </a:xfrm>
          <a:prstGeom prst="roundRect">
            <a:avLst>
              <a:gd name="adj" fmla="val 15400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5880" dist="27940" dir="13500000">
              <a:srgbClr val="ffffff">
                <a:alpha val="1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1009888" y="6524982"/>
            <a:ext cx="2953107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Açıq və ya Qapalı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009888" y="7028736"/>
            <a:ext cx="7124224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Sistemlər açıq və ya qapalı ola bilər.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232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0438" y="2983349"/>
            <a:ext cx="4891088" cy="611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Əlaqə və Nəzarət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50438" y="5721429"/>
            <a:ext cx="13329523" cy="22860"/>
          </a:xfrm>
          <a:prstGeom prst="roundRect">
            <a:avLst>
              <a:gd name="adj" fmla="val 731744"/>
            </a:avLst>
          </a:prstGeom>
          <a:solidFill>
            <a:srgbClr val="60646A"/>
          </a:solidFill>
          <a:ln/>
        </p:spPr>
      </p:sp>
      <p:sp>
        <p:nvSpPr>
          <p:cNvPr id="5" name="Shape 2"/>
          <p:cNvSpPr/>
          <p:nvPr/>
        </p:nvSpPr>
        <p:spPr>
          <a:xfrm>
            <a:off x="3924895" y="5070991"/>
            <a:ext cx="22860" cy="650438"/>
          </a:xfrm>
          <a:prstGeom prst="roundRect">
            <a:avLst>
              <a:gd name="adj" fmla="val 731744"/>
            </a:avLst>
          </a:prstGeom>
          <a:solidFill>
            <a:srgbClr val="60646A"/>
          </a:solidFill>
          <a:ln/>
        </p:spPr>
      </p:sp>
      <p:sp>
        <p:nvSpPr>
          <p:cNvPr id="6" name="Shape 3"/>
          <p:cNvSpPr/>
          <p:nvPr/>
        </p:nvSpPr>
        <p:spPr>
          <a:xfrm>
            <a:off x="3727252" y="5512356"/>
            <a:ext cx="418148" cy="418147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5720" dist="22860" dir="13500000">
              <a:srgbClr val="ffffff">
                <a:alpha val="1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3884295" y="5574625"/>
            <a:ext cx="103942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2713553" y="3873460"/>
            <a:ext cx="2445544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Əlaqə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36295" y="4290536"/>
            <a:ext cx="6200061" cy="594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Sistemdəki hər transformasiyanın sonunda əldə edilən məlumatın yenidən sistem girişi kimi göndərilməsi ilə formalaşır.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303651" y="5721429"/>
            <a:ext cx="22860" cy="650438"/>
          </a:xfrm>
          <a:prstGeom prst="roundRect">
            <a:avLst>
              <a:gd name="adj" fmla="val 731744"/>
            </a:avLst>
          </a:prstGeom>
          <a:solidFill>
            <a:srgbClr val="60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7106007" y="5512356"/>
            <a:ext cx="418148" cy="418147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5720" dist="22860" dir="13500000">
              <a:srgbClr val="ffffff">
                <a:alpha val="1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7232928" y="5574625"/>
            <a:ext cx="164306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6092309" y="6557724"/>
            <a:ext cx="2445544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Nəzarət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4215051" y="6974800"/>
            <a:ext cx="6200180" cy="594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Digər altsistemlərin davranışını tənzimləyən monitorinq alt sistemidir.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10682526" y="5070991"/>
            <a:ext cx="22860" cy="650438"/>
          </a:xfrm>
          <a:prstGeom prst="roundRect">
            <a:avLst>
              <a:gd name="adj" fmla="val 731744"/>
            </a:avLst>
          </a:prstGeom>
          <a:solidFill>
            <a:srgbClr val="60646A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84882" y="5512356"/>
            <a:ext cx="418148" cy="418147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5720" dist="22860" dir="13500000">
              <a:srgbClr val="ffffff">
                <a:alpha val="1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10614660" y="5574625"/>
            <a:ext cx="158472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9471184" y="3873460"/>
            <a:ext cx="2445544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Əlaqə və Nəzarət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593925" y="4290536"/>
            <a:ext cx="6200180" cy="594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Bir sistemin effektiv olması üçün sistemə əks əlaqə və nəzarət komponentlərinin daxil olması qaçılmazdır.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172533"/>
            <a:ext cx="7918133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350"/>
              </a:lnSpc>
              <a:buNone/>
            </a:pPr>
            <a:r>
              <a:rPr lang="en-US" sz="51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Sistem və onun ətraf mühiti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864037" y="3601760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Xarici Mühit Əlaqəsi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864037" y="4254579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Sistemlər həm də xarici mühit və şəraitlə qarşılıqlı əlaqədə olur.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601760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Daxili və Xarici mühit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5372695" y="4254579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Sistemlər bir-birindən həm onların qarşısına qoyulan məqsədlərə, həm də tərkiblərinə görə fərqlənirlər.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601760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Sistem Elementləri</a:t>
            </a:r>
            <a:endParaRPr lang="en-US" sz="2550" dirty="0"/>
          </a:p>
        </p:txBody>
      </p:sp>
      <p:sp>
        <p:nvSpPr>
          <p:cNvPr id="8" name="Text 6"/>
          <p:cNvSpPr/>
          <p:nvPr/>
        </p:nvSpPr>
        <p:spPr>
          <a:xfrm>
            <a:off x="9881354" y="4254579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Müxtəlif sistemlər müxtəlif elementlərdən ibarət olur və müxtəlif məqsədləri reallaşdırır.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4955" y="643176"/>
            <a:ext cx="6155055" cy="769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İnformasiya Sistemləri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6304955" y="2026444"/>
            <a:ext cx="526256" cy="526256"/>
          </a:xfrm>
          <a:prstGeom prst="roundRect">
            <a:avLst>
              <a:gd name="adj" fmla="val 40000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8420" dist="29210" dir="1350000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502718" y="2104906"/>
            <a:ext cx="130731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7065050" y="2026444"/>
            <a:ext cx="4501753" cy="384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İnformasiya Sistemlərinin Tərkibi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065050" y="2551390"/>
            <a:ext cx="6746796" cy="1122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İnformasiya sistemləri hardware, software, şəbəkə mənbəyi, verilənlər bazası və istifadəçi resurslarından ibarətdir.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6304955" y="4170640"/>
            <a:ext cx="526256" cy="526256"/>
          </a:xfrm>
          <a:prstGeom prst="roundRect">
            <a:avLst>
              <a:gd name="adj" fmla="val 40000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8420" dist="29210" dir="13500000">
              <a:srgbClr val="ffffff">
                <a:alpha val="1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6464618" y="4249103"/>
            <a:ext cx="206812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7065050" y="4170640"/>
            <a:ext cx="4845368" cy="384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İnformasiya Sistemlərinin Vəzifələri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7065050" y="4695587"/>
            <a:ext cx="6746796" cy="748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İnformasiya sistemləri planlaşdırma, nəzarət, qərarvermə və tədqiqat kimi vəzifələri yerinə yetirir.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6304955" y="5940743"/>
            <a:ext cx="526256" cy="526256"/>
          </a:xfrm>
          <a:prstGeom prst="roundRect">
            <a:avLst>
              <a:gd name="adj" fmla="val 40000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8420" dist="29210" dir="13500000">
              <a:srgbClr val="ffffff">
                <a:alpha val="1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6468308" y="6019205"/>
            <a:ext cx="199430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7065050" y="5940743"/>
            <a:ext cx="4505444" cy="384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İnformasiya Sistemlərinin Növləri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7065050" y="6465689"/>
            <a:ext cx="6746796" cy="1122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Transaksiya emalı sistemləri, idarəetmə informasiya sistemləri və üst idarəetmə informasiya sistemləri kimi növləri var.</a:t>
            </a:r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8179" y="675918"/>
            <a:ext cx="6357461" cy="628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Transaksiya Emalı Sistemləri</a:t>
            </a:r>
            <a:endParaRPr lang="en-US" sz="39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79" y="1590318"/>
            <a:ext cx="477322" cy="47732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8179" y="2258497"/>
            <a:ext cx="2512338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Verilənlərin Emalı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68179" y="2687003"/>
            <a:ext cx="7807643" cy="611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Transaksiya emalı sistemləri gündəlik əməliyyatları emal edir və aktual məlumat təqdim edir.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79" y="3870841"/>
            <a:ext cx="477322" cy="47732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68179" y="4539020"/>
            <a:ext cx="2512338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Hesabatlar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668179" y="4967526"/>
            <a:ext cx="7807643" cy="611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 sistemlər müəssisənin digər informasiya sistemlərinə əsas məlumatları təqdim edir.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79" y="6151364"/>
            <a:ext cx="477322" cy="47732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68179" y="6819543"/>
            <a:ext cx="2512338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Avtomatlaşdırma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68179" y="7248049"/>
            <a:ext cx="7807643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Transaksiya emalı sistemləri gündəlik və təkrarlanan əməliyyatları avtomatlaşdırır.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2567" y="603647"/>
            <a:ext cx="7611666" cy="1440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50"/>
              </a:lnSpc>
              <a:buNone/>
            </a:pPr>
            <a:r>
              <a:rPr lang="en-US" sz="45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İdarəetmə İnformasiya Sistemləri</a:t>
            </a:r>
            <a:endParaRPr lang="en-US" sz="45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567" y="2372082"/>
            <a:ext cx="1094542" cy="17512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75364" y="2590919"/>
            <a:ext cx="2966323" cy="359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Verilənlərin Toplanması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7675364" y="3082171"/>
            <a:ext cx="6188869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İdarəetmə informasiya sistemləri transaksiya emalı sistemlərindən məlumat toplayır.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567" y="4123372"/>
            <a:ext cx="1094542" cy="175129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75364" y="4342209"/>
            <a:ext cx="2880360" cy="359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Məlumatların Emalı</a:t>
            </a:r>
            <a:endParaRPr lang="en-US" sz="2250" dirty="0"/>
          </a:p>
        </p:txBody>
      </p:sp>
      <p:sp>
        <p:nvSpPr>
          <p:cNvPr id="9" name="Text 4"/>
          <p:cNvSpPr/>
          <p:nvPr/>
        </p:nvSpPr>
        <p:spPr>
          <a:xfrm>
            <a:off x="7675364" y="4833461"/>
            <a:ext cx="6188869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Toplanan verilənlər təsnifləndirilib, redaktə edilərək mənalı məlumatlara çevrilir.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567" y="5874663"/>
            <a:ext cx="1094542" cy="175129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75364" y="6093500"/>
            <a:ext cx="2880360" cy="359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Qərar Dəstəyi</a:t>
            </a:r>
            <a:endParaRPr lang="en-US" sz="2250" dirty="0"/>
          </a:p>
        </p:txBody>
      </p:sp>
      <p:sp>
        <p:nvSpPr>
          <p:cNvPr id="12" name="Text 6"/>
          <p:cNvSpPr/>
          <p:nvPr/>
        </p:nvSpPr>
        <p:spPr>
          <a:xfrm>
            <a:off x="7675364" y="6584752"/>
            <a:ext cx="6188869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İşlənmiş məlumatlar menecerlərə qərar qəbul etmədə kömək edir.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790099"/>
            <a:ext cx="10685383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350"/>
              </a:lnSpc>
              <a:buNone/>
            </a:pPr>
            <a:r>
              <a:rPr lang="en-US" sz="51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Üst İdarəetmə İnformasiya Sistemləri</a:t>
            </a:r>
            <a:endParaRPr lang="en-US" sz="5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2095976"/>
            <a:ext cx="4053840" cy="25054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4910018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Strateji Qərarlar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864037" y="5464135"/>
            <a:ext cx="4053840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Üst idarəetmə informasiya sistemləri top menecerlərə strateji qərarlar qəbul etmədə kömək edir.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161" y="2095976"/>
            <a:ext cx="4053959" cy="25054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88161" y="4910018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Simulyasiya və Təhlil</a:t>
            </a:r>
            <a:endParaRPr lang="en-US" sz="2550" dirty="0"/>
          </a:p>
        </p:txBody>
      </p:sp>
      <p:sp>
        <p:nvSpPr>
          <p:cNvPr id="8" name="Text 4"/>
          <p:cNvSpPr/>
          <p:nvPr/>
        </p:nvSpPr>
        <p:spPr>
          <a:xfrm>
            <a:off x="5288161" y="5464135"/>
            <a:ext cx="4053959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 sistemlər mürəkkəb və proqramlaşdırıla bilməyən qərarların qəbul edilməsində təhlil və simulyasiya imkanları təqdim edir.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404" y="2095976"/>
            <a:ext cx="4053840" cy="250543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2404" y="4910018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İş İntellekti</a:t>
            </a:r>
            <a:endParaRPr lang="en-US" sz="2550" dirty="0"/>
          </a:p>
        </p:txBody>
      </p:sp>
      <p:sp>
        <p:nvSpPr>
          <p:cNvPr id="11" name="Text 6"/>
          <p:cNvSpPr/>
          <p:nvPr/>
        </p:nvSpPr>
        <p:spPr>
          <a:xfrm>
            <a:off x="9712404" y="5464135"/>
            <a:ext cx="4053840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Üst idarəetmə informasiya sistemləri yüksək səviyyəli qərarlar, strateji planlar və monitorinq üçün iş intellekti təqdim edir.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054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5455" y="3601045"/>
            <a:ext cx="5906333" cy="738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00"/>
              </a:lnSpc>
              <a:buNone/>
            </a:pPr>
            <a:r>
              <a:rPr lang="en-US" sz="46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Korporativ Proqramlar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85455" y="4675942"/>
            <a:ext cx="4203502" cy="2758083"/>
          </a:xfrm>
          <a:prstGeom prst="roundRect">
            <a:avLst>
              <a:gd name="adj" fmla="val 732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5880" dist="27940" dir="1350000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009888" y="4900374"/>
            <a:ext cx="3754636" cy="738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Biznes Proseslərinin İnteqrasiyası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09888" y="5773222"/>
            <a:ext cx="3754636" cy="1436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Korporativ proqramlar müəssisədəki müxtəlif sistemləri birləşdirərək biznes proseslərini daha yaxından əlaqələndirir.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3390" y="4675942"/>
            <a:ext cx="4203502" cy="2758083"/>
          </a:xfrm>
          <a:prstGeom prst="roundRect">
            <a:avLst>
              <a:gd name="adj" fmla="val 732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5880" dist="27940" dir="1350000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5437823" y="4900374"/>
            <a:ext cx="3115747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Çeviklik və Məhsuldarlıq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5437823" y="5404128"/>
            <a:ext cx="3754636" cy="1795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 sistemlər biznesin daha çevik və məhsuldar olmasına kömək edir, müştərilərə xidməti və resursların effektiv idarə olunmasını təmin edir.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1324" y="4675942"/>
            <a:ext cx="4203502" cy="2758083"/>
          </a:xfrm>
          <a:prstGeom prst="roundRect">
            <a:avLst>
              <a:gd name="adj" fmla="val 732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5880" dist="27940" dir="1350000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9865757" y="4900374"/>
            <a:ext cx="2953107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İnteqrasiya Problemi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9865757" y="5404128"/>
            <a:ext cx="3754636" cy="1795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Müəssisələr istifadə etdikləri müxtəlif informasiya sistemlərini bir-biri ilə əlaqələndirmək və vahid sistem yaratmaq problemi ilə üzləşirlər.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2024-10-08T10:43:31Z</dcterms:created>
  <dcterms:modified xsi:type="dcterms:W3CDTF">2024-10-08T10:43:31Z</dcterms:modified>
</cp:coreProperties>
</file>